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4" r:id="rId10"/>
    <p:sldId id="293" r:id="rId11"/>
    <p:sldId id="291" r:id="rId12"/>
    <p:sldId id="298" r:id="rId13"/>
    <p:sldId id="300" r:id="rId14"/>
    <p:sldId id="301" r:id="rId15"/>
    <p:sldId id="305" r:id="rId16"/>
    <p:sldId id="307" r:id="rId17"/>
    <p:sldId id="302" r:id="rId18"/>
    <p:sldId id="303" r:id="rId19"/>
    <p:sldId id="304" r:id="rId20"/>
    <p:sldId id="320" r:id="rId21"/>
    <p:sldId id="321" r:id="rId22"/>
    <p:sldId id="322" r:id="rId23"/>
    <p:sldId id="326" r:id="rId24"/>
    <p:sldId id="336" r:id="rId25"/>
    <p:sldId id="337" r:id="rId26"/>
    <p:sldId id="331" r:id="rId27"/>
    <p:sldId id="332" r:id="rId28"/>
    <p:sldId id="333" r:id="rId29"/>
    <p:sldId id="334" r:id="rId30"/>
    <p:sldId id="328" r:id="rId31"/>
    <p:sldId id="329" r:id="rId32"/>
    <p:sldId id="330" r:id="rId33"/>
    <p:sldId id="265" r:id="rId34"/>
    <p:sldId id="325" r:id="rId35"/>
    <p:sldId id="284" r:id="rId36"/>
    <p:sldId id="286" r:id="rId37"/>
    <p:sldId id="285" r:id="rId38"/>
    <p:sldId id="310" r:id="rId39"/>
    <p:sldId id="313" r:id="rId40"/>
    <p:sldId id="315" r:id="rId41"/>
    <p:sldId id="319" r:id="rId42"/>
    <p:sldId id="314" r:id="rId43"/>
    <p:sldId id="312" r:id="rId44"/>
    <p:sldId id="316" r:id="rId45"/>
    <p:sldId id="317" r:id="rId46"/>
    <p:sldId id="31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5" autoAdjust="0"/>
    <p:restoredTop sz="86874" autoAdjust="0"/>
  </p:normalViewPr>
  <p:slideViewPr>
    <p:cSldViewPr snapToGrid="0" showGuides="1">
      <p:cViewPr>
        <p:scale>
          <a:sx n="75" d="100"/>
          <a:sy n="75" d="100"/>
        </p:scale>
        <p:origin x="2004" y="5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Radioactiv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499" y="2971799"/>
            <a:ext cx="914400" cy="914400"/>
          </a:xfrm>
          <a:prstGeom prst="rect">
            <a:avLst/>
          </a:prstGeom>
        </p:spPr>
      </p:pic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nothing new to offer here</a:t>
            </a:r>
          </a:p>
        </p:txBody>
      </p:sp>
    </p:spTree>
    <p:extLst>
      <p:ext uri="{BB962C8B-B14F-4D97-AF65-F5344CB8AC3E}">
        <p14:creationId xmlns:p14="http://schemas.microsoft.com/office/powerpoint/2010/main" val="39454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950794"/>
            <a:ext cx="8120418" cy="45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have so</a:t>
            </a:r>
            <a:br>
              <a:rPr lang="en-US" dirty="0"/>
            </a:br>
            <a:r>
              <a:rPr lang="en-US" dirty="0"/>
              <a:t>few done it?</a:t>
            </a:r>
          </a:p>
        </p:txBody>
      </p:sp>
    </p:spTree>
    <p:extLst>
      <p:ext uri="{BB962C8B-B14F-4D97-AF65-F5344CB8AC3E}">
        <p14:creationId xmlns:p14="http://schemas.microsoft.com/office/powerpoint/2010/main" val="244216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677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1163898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593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1503976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611632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1340527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2557179"/>
            <a:ext cx="6343650" cy="3568303"/>
          </a:xfrm>
          <a:prstGeom prst="rect">
            <a:avLst/>
          </a:prstGeom>
        </p:spPr>
      </p:pic>
      <p:pic>
        <p:nvPicPr>
          <p:cNvPr id="6" name="Graphic 5" descr="Fl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0912">
            <a:off x="-7158" y="2468279"/>
            <a:ext cx="2212678" cy="2212678"/>
          </a:xfrm>
          <a:prstGeom prst="rect">
            <a:avLst/>
          </a:prstGeom>
        </p:spPr>
      </p:pic>
      <p:pic>
        <p:nvPicPr>
          <p:cNvPr id="7" name="Graphic 6" descr="Flask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27814">
            <a:off x="3727380" y="3504166"/>
            <a:ext cx="1826730" cy="182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26631"/>
            <a:ext cx="9144000" cy="2387600"/>
          </a:xfrm>
        </p:spPr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as catalyst</a:t>
            </a:r>
          </a:p>
        </p:txBody>
      </p:sp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400" y="4031216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225" y="4031216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982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475" y="-84027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475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160231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3800"/>
            <a:ext cx="12192000" cy="8616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700" y="2893531"/>
            <a:ext cx="9144000" cy="2387600"/>
          </a:xfrm>
        </p:spPr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Unique value proposition to DevOps laggards</a:t>
            </a:r>
          </a:p>
        </p:txBody>
      </p:sp>
      <p:pic>
        <p:nvPicPr>
          <p:cNvPr id="4" name="Graphic 3" descr="Baby Crawl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5251" y="3624286"/>
            <a:ext cx="2123746" cy="2123746"/>
          </a:xfrm>
          <a:prstGeom prst="rect">
            <a:avLst/>
          </a:prstGeom>
        </p:spPr>
      </p:pic>
      <p:pic>
        <p:nvPicPr>
          <p:cNvPr id="6" name="Graphic 5" descr="Ru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5980" y="3624286"/>
            <a:ext cx="2123746" cy="21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4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try it</a:t>
            </a:r>
          </a:p>
        </p:txBody>
      </p:sp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05169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9587"/>
              </p:ext>
            </p:extLst>
          </p:nvPr>
        </p:nvGraphicFramePr>
        <p:xfrm>
          <a:off x="148391" y="1104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49144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does it mean for my people?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</p:spTree>
    <p:extLst>
      <p:ext uri="{BB962C8B-B14F-4D97-AF65-F5344CB8AC3E}">
        <p14:creationId xmlns:p14="http://schemas.microsoft.com/office/powerpoint/2010/main" val="719997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how the communicate?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  <p:cxnSp>
        <p:nvCxnSpPr>
          <p:cNvPr id="6" name="Straight Arrow Connector 5"/>
          <p:cNvCxnSpPr>
            <a:endCxn id="11" idx="1"/>
          </p:cNvCxnSpPr>
          <p:nvPr/>
        </p:nvCxnSpPr>
        <p:spPr>
          <a:xfrm flipV="1">
            <a:off x="2317687" y="2324477"/>
            <a:ext cx="1049856" cy="475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5905" y="2838827"/>
            <a:ext cx="1171638" cy="11335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48143" y="2958266"/>
            <a:ext cx="36213" cy="1014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7" idx="1"/>
          </p:cNvCxnSpPr>
          <p:nvPr/>
        </p:nvCxnSpPr>
        <p:spPr>
          <a:xfrm flipV="1">
            <a:off x="2317687" y="4486746"/>
            <a:ext cx="1049856" cy="3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</p:cNvCxnSpPr>
          <p:nvPr/>
        </p:nvCxnSpPr>
        <p:spPr>
          <a:xfrm flipH="1" flipV="1">
            <a:off x="2195905" y="1892174"/>
            <a:ext cx="3465879" cy="432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17687" y="2838827"/>
            <a:ext cx="3344097" cy="1371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2195905" y="2661719"/>
            <a:ext cx="3465879" cy="1825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1"/>
          </p:cNvCxnSpPr>
          <p:nvPr/>
        </p:nvCxnSpPr>
        <p:spPr>
          <a:xfrm flipH="1">
            <a:off x="2195905" y="2324477"/>
            <a:ext cx="5901454" cy="1647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7687" y="2508376"/>
            <a:ext cx="5848768" cy="1565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5" idx="1"/>
          </p:cNvCxnSpPr>
          <p:nvPr/>
        </p:nvCxnSpPr>
        <p:spPr>
          <a:xfrm>
            <a:off x="2195905" y="2109457"/>
            <a:ext cx="8015124" cy="913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466217" y="2830112"/>
            <a:ext cx="1666524" cy="114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285141" y="2982512"/>
            <a:ext cx="289911" cy="9419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7" idx="3"/>
          </p:cNvCxnSpPr>
          <p:nvPr/>
        </p:nvCxnSpPr>
        <p:spPr>
          <a:xfrm flipH="1">
            <a:off x="4421643" y="4470265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278595" y="3292090"/>
            <a:ext cx="963572" cy="878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3"/>
            <a:endCxn id="25" idx="1"/>
          </p:cNvCxnSpPr>
          <p:nvPr/>
        </p:nvCxnSpPr>
        <p:spPr>
          <a:xfrm>
            <a:off x="9151459" y="2324477"/>
            <a:ext cx="1059570" cy="698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833422" y="3148436"/>
            <a:ext cx="3377607" cy="136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13" idx="2"/>
          </p:cNvCxnSpPr>
          <p:nvPr/>
        </p:nvCxnSpPr>
        <p:spPr>
          <a:xfrm flipV="1">
            <a:off x="6131334" y="2838827"/>
            <a:ext cx="57500" cy="10856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721354" y="2067049"/>
            <a:ext cx="13760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909837" y="4514024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2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what products do they support?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0860" y="1539089"/>
            <a:ext cx="5575929" cy="1757587"/>
            <a:chOff x="1141805" y="1810127"/>
            <a:chExt cx="10123324" cy="31909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1810127"/>
              <a:ext cx="1054100" cy="1028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1810127"/>
              <a:ext cx="10541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784" y="1810127"/>
              <a:ext cx="1054100" cy="10287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3972396"/>
              <a:ext cx="1054100" cy="1028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3972396"/>
              <a:ext cx="1054100" cy="102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880" y="3972396"/>
              <a:ext cx="1054100" cy="10287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7359" y="1810127"/>
              <a:ext cx="1054100" cy="10287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6455" y="3972396"/>
              <a:ext cx="1054100" cy="1028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1029" y="2508376"/>
              <a:ext cx="1054100" cy="10287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endCxn id="11" idx="1"/>
            </p:cNvCxnSpPr>
            <p:nvPr/>
          </p:nvCxnSpPr>
          <p:spPr>
            <a:xfrm flipV="1">
              <a:off x="2317687" y="2324477"/>
              <a:ext cx="1049856" cy="475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195905" y="2838827"/>
              <a:ext cx="1171638" cy="11335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548143" y="2958266"/>
              <a:ext cx="36213" cy="10141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317687" y="4486746"/>
              <a:ext cx="1049856" cy="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3" idx="1"/>
            </p:cNvCxnSpPr>
            <p:nvPr/>
          </p:nvCxnSpPr>
          <p:spPr>
            <a:xfrm flipH="1" flipV="1">
              <a:off x="2195905" y="1892174"/>
              <a:ext cx="3465879" cy="432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17687" y="2838827"/>
              <a:ext cx="3344097" cy="13710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195905" y="2661719"/>
              <a:ext cx="3465879" cy="18250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1"/>
            </p:cNvCxnSpPr>
            <p:nvPr/>
          </p:nvCxnSpPr>
          <p:spPr>
            <a:xfrm flipH="1">
              <a:off x="2195905" y="2324477"/>
              <a:ext cx="5901454" cy="16479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317687" y="2508376"/>
              <a:ext cx="5848768" cy="15656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5" idx="1"/>
            </p:cNvCxnSpPr>
            <p:nvPr/>
          </p:nvCxnSpPr>
          <p:spPr>
            <a:xfrm>
              <a:off x="2195905" y="2109457"/>
              <a:ext cx="8015124" cy="9132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66217" y="2830112"/>
              <a:ext cx="1666524" cy="11422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285141" y="2982512"/>
              <a:ext cx="289911" cy="9419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17" idx="3"/>
            </p:cNvCxnSpPr>
            <p:nvPr/>
          </p:nvCxnSpPr>
          <p:spPr>
            <a:xfrm flipH="1">
              <a:off x="4421643" y="4470265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9278595" y="3292090"/>
              <a:ext cx="963572" cy="878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" idx="3"/>
              <a:endCxn id="25" idx="1"/>
            </p:cNvCxnSpPr>
            <p:nvPr/>
          </p:nvCxnSpPr>
          <p:spPr>
            <a:xfrm>
              <a:off x="9151459" y="2324477"/>
              <a:ext cx="1059570" cy="6982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6833422" y="3148436"/>
              <a:ext cx="3377607" cy="13669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13" idx="2"/>
            </p:cNvCxnSpPr>
            <p:nvPr/>
          </p:nvCxnSpPr>
          <p:spPr>
            <a:xfrm flipV="1">
              <a:off x="6131334" y="2838827"/>
              <a:ext cx="57500" cy="10856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6721354" y="2067049"/>
              <a:ext cx="13760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909837" y="4514024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319094" y="446335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74036" y="37571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781555" y="3013372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iagonal Stripe 30"/>
          <p:cNvSpPr/>
          <p:nvPr/>
        </p:nvSpPr>
        <p:spPr>
          <a:xfrm>
            <a:off x="1629896" y="3883936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19319" y="2137118"/>
            <a:ext cx="1792586" cy="42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" idx="0"/>
          </p:cNvCxnSpPr>
          <p:nvPr/>
        </p:nvCxnSpPr>
        <p:spPr>
          <a:xfrm>
            <a:off x="3567525" y="3522617"/>
            <a:ext cx="231629" cy="9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1" idx="3"/>
          </p:cNvCxnSpPr>
          <p:nvPr/>
        </p:nvCxnSpPr>
        <p:spPr>
          <a:xfrm>
            <a:off x="2261580" y="3324853"/>
            <a:ext cx="54116" cy="55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9" idx="2"/>
          </p:cNvCxnSpPr>
          <p:nvPr/>
        </p:nvCxnSpPr>
        <p:spPr>
          <a:xfrm>
            <a:off x="5129540" y="3177513"/>
            <a:ext cx="652015" cy="29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49081" y="3367275"/>
            <a:ext cx="2515932" cy="176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7047" y="2483280"/>
            <a:ext cx="4585507" cy="158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278604" y="1966818"/>
            <a:ext cx="4737655" cy="10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this customer-centric?</a:t>
            </a:r>
          </a:p>
        </p:txBody>
      </p:sp>
    </p:spTree>
    <p:extLst>
      <p:ext uri="{BB962C8B-B14F-4D97-AF65-F5344CB8AC3E}">
        <p14:creationId xmlns:p14="http://schemas.microsoft.com/office/powerpoint/2010/main" val="1796851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Product Teams</a:t>
            </a:r>
          </a:p>
        </p:txBody>
      </p: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057683" y="375718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791287" y="445718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048224" y="2098258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7" y="1520821"/>
            <a:ext cx="473708" cy="4622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" y="2310492"/>
            <a:ext cx="473708" cy="4622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94" y="3108035"/>
            <a:ext cx="473708" cy="4622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83" y="2875470"/>
            <a:ext cx="473708" cy="46229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8" y="2079346"/>
            <a:ext cx="473708" cy="4622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75" y="1350512"/>
            <a:ext cx="473708" cy="462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9" y="1717446"/>
            <a:ext cx="473708" cy="4622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9" y="2507117"/>
            <a:ext cx="473708" cy="4622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6" y="3304660"/>
            <a:ext cx="473708" cy="4622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85" y="3072095"/>
            <a:ext cx="473708" cy="4622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60" y="2275971"/>
            <a:ext cx="473708" cy="4622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77" y="1547137"/>
            <a:ext cx="473708" cy="4622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19" y="1635021"/>
            <a:ext cx="473708" cy="4622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49" y="2424692"/>
            <a:ext cx="473708" cy="4622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76" y="3222235"/>
            <a:ext cx="473708" cy="4622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65" y="2989670"/>
            <a:ext cx="473708" cy="4622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40" y="2193546"/>
            <a:ext cx="473708" cy="4622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257" y="1464712"/>
            <a:ext cx="473708" cy="4622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25" y="3370865"/>
            <a:ext cx="473708" cy="4622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5" y="4160536"/>
            <a:ext cx="473708" cy="4622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2" y="4958079"/>
            <a:ext cx="473708" cy="4622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71" y="4725514"/>
            <a:ext cx="473708" cy="4622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46" y="3929390"/>
            <a:ext cx="473708" cy="4622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63" y="3200556"/>
            <a:ext cx="473708" cy="4622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7" y="4016940"/>
            <a:ext cx="473708" cy="4622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87" y="4806611"/>
            <a:ext cx="473708" cy="4622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14" y="5604154"/>
            <a:ext cx="473708" cy="4622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03" y="5371589"/>
            <a:ext cx="473708" cy="4622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78" y="4575465"/>
            <a:ext cx="473708" cy="4622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95" y="3846631"/>
            <a:ext cx="473708" cy="462293"/>
          </a:xfrm>
          <a:prstGeom prst="rect">
            <a:avLst/>
          </a:prstGeom>
        </p:spPr>
      </p:pic>
      <p:sp>
        <p:nvSpPr>
          <p:cNvPr id="92" name="Diagonal Stripe 91"/>
          <p:cNvSpPr/>
          <p:nvPr/>
        </p:nvSpPr>
        <p:spPr>
          <a:xfrm>
            <a:off x="1238752" y="2046569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33" y="1707009"/>
            <a:ext cx="473708" cy="4622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563" y="2496680"/>
            <a:ext cx="473708" cy="4622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90" y="3294223"/>
            <a:ext cx="473708" cy="4622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79" y="3061658"/>
            <a:ext cx="473708" cy="4622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54" y="2265534"/>
            <a:ext cx="473708" cy="4622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1" y="1536700"/>
            <a:ext cx="473708" cy="4622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0" y="3970968"/>
            <a:ext cx="473708" cy="4622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20" y="4760639"/>
            <a:ext cx="473708" cy="4622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847" y="5558182"/>
            <a:ext cx="473708" cy="4622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36" y="5325617"/>
            <a:ext cx="473708" cy="4622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411" y="4529493"/>
            <a:ext cx="473708" cy="4622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828" y="3800659"/>
            <a:ext cx="473708" cy="462293"/>
          </a:xfrm>
          <a:prstGeom prst="rect">
            <a:avLst/>
          </a:prstGeom>
        </p:spPr>
      </p:pic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123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customer-centric, means </a:t>
            </a:r>
            <a:r>
              <a:rPr lang="en-US" dirty="0">
                <a:sym typeface="Wingdings"/>
              </a:rPr>
              <a:t>’</a:t>
            </a:r>
            <a:r>
              <a:rPr lang="en-US" dirty="0" err="1">
                <a:sym typeface="Wingdings"/>
              </a:rPr>
              <a:t>er</a:t>
            </a:r>
            <a:r>
              <a:rPr lang="en-US" dirty="0">
                <a:sym typeface="Wingdings"/>
              </a:rPr>
              <a:t> customers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28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Don</a:t>
            </a:r>
            <a:r>
              <a:rPr lang="mr-IN" b="1" dirty="0">
                <a:solidFill>
                  <a:schemeClr val="accent4"/>
                </a:solidFill>
              </a:rPr>
              <a:t>’</a:t>
            </a:r>
            <a:r>
              <a:rPr lang="en-US" b="1" dirty="0">
                <a:solidFill>
                  <a:schemeClr val="accent4"/>
                </a:solidFill>
              </a:rPr>
              <a:t>t fire your way to innovation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/>
          </a:bodyPr>
          <a:lstStyle/>
          <a:p>
            <a:r>
              <a:rPr lang="en-US" dirty="0"/>
              <a:t>Instead, seek to merge skill with responsibility</a:t>
            </a:r>
          </a:p>
          <a:p>
            <a:r>
              <a:rPr lang="en-US" dirty="0"/>
              <a:t>Your people, instead of being glorified bit managers, can do what they are good at </a:t>
            </a:r>
            <a:r>
              <a:rPr lang="mr-IN" dirty="0"/>
              <a:t>–</a:t>
            </a:r>
            <a:r>
              <a:rPr lang="en-US" dirty="0"/>
              <a:t> injecting creativity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 rot="1895605">
            <a:off x="2589291" y="4255130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8809481">
            <a:off x="5546045" y="4230352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07398" y="5178582"/>
            <a:ext cx="986828" cy="37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Skill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18554" y="5178582"/>
            <a:ext cx="155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Responsibility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4692804" y="3604793"/>
            <a:ext cx="1582848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16939" y="3208059"/>
            <a:ext cx="54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</a:t>
            </a:r>
            <a:r>
              <a:rPr lang="en-US" baseline="300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8050" y="5757902"/>
            <a:ext cx="6981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 what people are still better at than </a:t>
            </a:r>
            <a:r>
              <a:rPr lang="en-US"/>
              <a:t>computers, for </a:t>
            </a:r>
            <a:r>
              <a:rPr lang="en-US" dirty="0"/>
              <a:t>the time being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476020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governance?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“We standardized on Java!”</a:t>
            </a:r>
          </a:p>
          <a:p>
            <a:r>
              <a:rPr lang="en-US" dirty="0"/>
              <a:t>“We only run [insert OS here]!”</a:t>
            </a:r>
          </a:p>
          <a:p>
            <a:r>
              <a:rPr lang="en-US" dirty="0"/>
              <a:t>“We only use [insert framework here]!”</a:t>
            </a:r>
          </a:p>
          <a:p>
            <a:endParaRPr lang="en-US" dirty="0"/>
          </a:p>
          <a:p>
            <a:r>
              <a:rPr lang="en-US" dirty="0"/>
              <a:t>The above are the result of trying to solve the Principal-agent problem: “the agent knows some things that the principal does not, and it is too costly for the principal to monitor every action that the agent take” (“Misbehaving: The Making of Behavioral Economics.”)</a:t>
            </a:r>
          </a:p>
          <a:p>
            <a:r>
              <a:rPr lang="en-US" dirty="0"/>
              <a:t>So instead of monitoring every action, the principal (IT Governance) reduces the jurisdiction(?), and thus cost, to govern.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17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underbelly of limiting choice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By being prescriptive about standards, you’ve succeeded in reducing the governance cost</a:t>
            </a:r>
          </a:p>
          <a:p>
            <a:r>
              <a:rPr lang="en-US" dirty="0"/>
              <a:t>(Applause!)</a:t>
            </a:r>
          </a:p>
          <a:p>
            <a:r>
              <a:rPr lang="en-US" dirty="0"/>
              <a:t>But you’ve prohibitively raised the cost of experimentation.</a:t>
            </a:r>
          </a:p>
          <a:p>
            <a:r>
              <a:rPr lang="en-US" dirty="0"/>
              <a:t>Your talented high-dollar developers can only use the hammer you’ve provided.</a:t>
            </a:r>
          </a:p>
          <a:p>
            <a:r>
              <a:rPr lang="en-US" dirty="0"/>
              <a:t>(Insert Hammer/Nail)</a:t>
            </a:r>
          </a:p>
          <a:p>
            <a:r>
              <a:rPr lang="en-US" dirty="0"/>
              <a:t>Don’t be surprised if your talent leaves</a:t>
            </a:r>
          </a:p>
          <a:p>
            <a:r>
              <a:rPr lang="en-US" dirty="0"/>
              <a:t>Or worse, you talent only starts to see nails.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40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are proposing the wild west, except with modern weapons?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7862180" cy="4351338"/>
          </a:xfrm>
        </p:spPr>
        <p:txBody>
          <a:bodyPr/>
          <a:lstStyle/>
          <a:p>
            <a:r>
              <a:rPr lang="en-US" dirty="0"/>
              <a:t>No.</a:t>
            </a:r>
          </a:p>
          <a:p>
            <a:r>
              <a:rPr lang="en-US" dirty="0"/>
              <a:t>With evolutionary architectures, strict data access policies, serverless technologies, and infrastructure-as-code, you can simultaneously allow variation and have cheaper, more reliable IT governance that you ever imagined possible.</a:t>
            </a:r>
          </a:p>
          <a:p>
            <a:r>
              <a:rPr lang="en-US" dirty="0"/>
              <a:t>The tools aren't here yet, but they’re coming quick.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80" y="2523607"/>
            <a:ext cx="3159816" cy="21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Paths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10795503" cy="4351338"/>
          </a:xfrm>
        </p:spPr>
        <p:txBody>
          <a:bodyPr/>
          <a:lstStyle/>
          <a:p>
            <a:r>
              <a:rPr lang="en-US" dirty="0"/>
              <a:t>Build vs Buy equation begins to change</a:t>
            </a:r>
          </a:p>
          <a:p>
            <a:pPr lvl="1"/>
            <a:r>
              <a:rPr lang="en-US" dirty="0"/>
              <a:t>If you have to customize *anything*, you may want to build</a:t>
            </a:r>
          </a:p>
          <a:p>
            <a:r>
              <a:rPr lang="en-US" dirty="0"/>
              <a:t>Come back to activation energy</a:t>
            </a:r>
          </a:p>
          <a:p>
            <a:pPr lvl="1"/>
            <a:r>
              <a:rPr lang="en-US" dirty="0"/>
              <a:t>Experiment with internal tools</a:t>
            </a:r>
          </a:p>
          <a:p>
            <a:pPr lvl="1"/>
            <a:r>
              <a:rPr lang="en-US" dirty="0"/>
              <a:t>Greenfield “Shining City on the Hill” model</a:t>
            </a:r>
          </a:p>
          <a:p>
            <a:pPr lvl="1"/>
            <a:r>
              <a:rPr lang="en-US" dirty="0"/>
              <a:t>Skunkworks</a:t>
            </a:r>
          </a:p>
          <a:p>
            <a:pPr lvl="1"/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93236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1147</Words>
  <Application>Microsoft Office PowerPoint</Application>
  <PresentationFormat>Widescreen</PresentationFormat>
  <Paragraphs>233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Gabriola</vt:lpstr>
      <vt:lpstr>Lucida Handwriting</vt:lpstr>
      <vt:lpstr>Mangal</vt:lpstr>
      <vt:lpstr>Wingdings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We have nothing new to offer here</vt:lpstr>
      <vt:lpstr>PowerPoint Presentation</vt:lpstr>
      <vt:lpstr>Why have so few done it?</vt:lpstr>
      <vt:lpstr>PowerPoint Presentation</vt:lpstr>
      <vt:lpstr>PowerPoint Presentation</vt:lpstr>
      <vt:lpstr>PowerPoint Presentation</vt:lpstr>
      <vt:lpstr>What is serverless?</vt:lpstr>
      <vt:lpstr>PowerPoint Presentation</vt:lpstr>
      <vt:lpstr>PowerPoint Presentation</vt:lpstr>
      <vt:lpstr>Serverless as catalyst</vt:lpstr>
      <vt:lpstr>PowerPoint Presentation</vt:lpstr>
      <vt:lpstr>PowerPoint Presentation</vt:lpstr>
      <vt:lpstr>Data driven decision making</vt:lpstr>
      <vt:lpstr>Small, product focused teams</vt:lpstr>
      <vt:lpstr>Cloud adoption &amp; automation</vt:lpstr>
      <vt:lpstr>Discovery through experimentation</vt:lpstr>
      <vt:lpstr>Unique value proposition to DevOps laggards</vt:lpstr>
      <vt:lpstr>How to try it</vt:lpstr>
      <vt:lpstr>Challenges</vt:lpstr>
      <vt:lpstr>Where it’s already started</vt:lpstr>
      <vt:lpstr>PowerPoint Presentation</vt:lpstr>
      <vt:lpstr>PowerPoint Presentation</vt:lpstr>
      <vt:lpstr>PowerPoint Presentation</vt:lpstr>
      <vt:lpstr>PowerPoint Presentation</vt:lpstr>
      <vt:lpstr>What does it mean for my people?</vt:lpstr>
      <vt:lpstr>And how the communicate?</vt:lpstr>
      <vt:lpstr>And what products do they support?</vt:lpstr>
      <vt:lpstr>Product Teams</vt:lpstr>
      <vt:lpstr>Don’t fire your way to innovation</vt:lpstr>
      <vt:lpstr>But what about governance? </vt:lpstr>
      <vt:lpstr>The dark underbelly of limiting choice</vt:lpstr>
      <vt:lpstr>So you are proposing the wild west, except with modern weapons?</vt:lpstr>
      <vt:lpstr>Adoption Paths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310</cp:revision>
  <dcterms:created xsi:type="dcterms:W3CDTF">2017-02-16T16:12:13Z</dcterms:created>
  <dcterms:modified xsi:type="dcterms:W3CDTF">2017-03-09T20:59:27Z</dcterms:modified>
</cp:coreProperties>
</file>